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32"/>
  </p:notesMasterIdLst>
  <p:handoutMasterIdLst>
    <p:handoutMasterId r:id="rId33"/>
  </p:handoutMasterIdLst>
  <p:sldIdLst>
    <p:sldId id="288" r:id="rId2"/>
    <p:sldId id="257" r:id="rId3"/>
    <p:sldId id="287" r:id="rId4"/>
    <p:sldId id="289" r:id="rId5"/>
    <p:sldId id="291" r:id="rId6"/>
    <p:sldId id="260" r:id="rId7"/>
    <p:sldId id="261" r:id="rId8"/>
    <p:sldId id="262" r:id="rId9"/>
    <p:sldId id="283" r:id="rId10"/>
    <p:sldId id="292" r:id="rId11"/>
    <p:sldId id="293" r:id="rId12"/>
    <p:sldId id="295" r:id="rId13"/>
    <p:sldId id="265" r:id="rId14"/>
    <p:sldId id="296" r:id="rId15"/>
    <p:sldId id="297" r:id="rId16"/>
    <p:sldId id="284" r:id="rId17"/>
    <p:sldId id="285" r:id="rId18"/>
    <p:sldId id="269" r:id="rId19"/>
    <p:sldId id="298" r:id="rId20"/>
    <p:sldId id="302" r:id="rId21"/>
    <p:sldId id="301" r:id="rId22"/>
    <p:sldId id="303" r:id="rId23"/>
    <p:sldId id="280" r:id="rId24"/>
    <p:sldId id="273" r:id="rId25"/>
    <p:sldId id="304" r:id="rId26"/>
    <p:sldId id="275" r:id="rId27"/>
    <p:sldId id="278" r:id="rId28"/>
    <p:sldId id="281" r:id="rId29"/>
    <p:sldId id="279" r:id="rId30"/>
    <p:sldId id="274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0CC66"/>
    <a:srgbClr val="008000"/>
    <a:srgbClr val="00447F"/>
    <a:srgbClr val="F5770F"/>
    <a:srgbClr val="7E542A"/>
    <a:srgbClr val="996633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81291" autoAdjust="0"/>
  </p:normalViewPr>
  <p:slideViewPr>
    <p:cSldViewPr snapToGrid="0">
      <p:cViewPr varScale="1">
        <p:scale>
          <a:sx n="65" d="100"/>
          <a:sy n="65" d="100"/>
        </p:scale>
        <p:origin x="389" y="3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5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936747EA-CF08-4F86-AAE6-E4E3F132462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E1AD253-A247-4840-AA7A-E368F62C63E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DD4A3570-0E2E-45CD-8B7F-CCA9A59FD3A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C12088AD-4F66-4A44-91E9-55072E17ABA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4AB3414-F9CC-4739-B33C-3008749316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462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938FF31-6DEE-44BF-88F2-DC98FFEBB1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B73DF5F-DB51-4D39-94B2-2D51094EE3D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CCCBDDE-7F2C-44E2-B4A6-D166BF6AD2A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4C246665-24DB-4387-9290-3D77AFC1A3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3D635D2D-2374-4FC1-9CC9-775E77C9A6D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B83BB438-9424-4D98-BA9E-AE4567FFB6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72534F2-6FF8-42C7-B200-CB801DE8EC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3487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ＭＳ Ｐゴシック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Alternatives?</a:t>
            </a:r>
            <a:br>
              <a:rPr lang="en-US" dirty="0"/>
            </a:br>
            <a:r>
              <a:rPr lang="en-US" dirty="0"/>
              <a:t>Stripe - https://docs.stripe.com/api</a:t>
            </a:r>
            <a:br>
              <a:rPr lang="en-US" dirty="0"/>
            </a:br>
            <a:r>
              <a:rPr lang="en-US" dirty="0"/>
              <a:t>NASA - https://api.nasa.gov/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1885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72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096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9"/>
            <a:ext cx="7734300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531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28D29-1ECB-41DF-951B-2A23F95AD026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76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327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7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737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39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63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341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50" y="731520"/>
            <a:ext cx="6679191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08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12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1" y="6334316"/>
            <a:ext cx="12192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6/25/2026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9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petstore3.swagger.io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public-api-lists/public-api-lists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mycourses.rit.edu/d2l/le/content/983442/viewContent/8304550/View" TargetMode="External"/><Relationship Id="rId7" Type="http://schemas.openxmlformats.org/officeDocument/2006/relationships/hyperlink" Target="https://cryptopp.com/docs/ref/index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gitlab.com/ee/api/api_resources.html" TargetMode="External"/><Relationship Id="rId5" Type="http://schemas.openxmlformats.org/officeDocument/2006/relationships/hyperlink" Target="https://dronekit-python.readthedocs.io/en/latest/automodule.html" TargetMode="External"/><Relationship Id="rId4" Type="http://schemas.openxmlformats.org/officeDocument/2006/relationships/hyperlink" Target="http://developer.mailchimp.com/documentation/mailchimp/reference/overview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Interface (API) Design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Architect’s Perspective</a:t>
            </a:r>
          </a:p>
        </p:txBody>
      </p:sp>
    </p:spTree>
    <p:extLst>
      <p:ext uri="{BB962C8B-B14F-4D97-AF65-F5344CB8AC3E}">
        <p14:creationId xmlns:p14="http://schemas.microsoft.com/office/powerpoint/2010/main" val="995450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API Design Qualities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Expressiveness</a:t>
            </a:r>
            <a:r>
              <a:rPr lang="en-US" dirty="0"/>
              <a:t> – abstraction matches developer's mental model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onsolas" panose="020B0609020204030204" pitchFamily="49" charset="0"/>
              </a:rPr>
              <a:t>payment.refund(amount=50) </a:t>
            </a:r>
            <a:r>
              <a:rPr lang="en-US" dirty="0"/>
              <a:t>– how people think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onsolas" panose="020B0609020204030204" pitchFamily="49" charset="0"/>
              </a:rPr>
              <a:t>payment.createTransaction(type="reverse", value=50) </a:t>
            </a:r>
            <a:r>
              <a:rPr lang="en-US" dirty="0"/>
              <a:t>– how it's implemented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Balance is needed</a:t>
            </a:r>
          </a:p>
          <a:p>
            <a:r>
              <a:rPr lang="en-US" b="1" dirty="0"/>
              <a:t>Extensibility</a:t>
            </a:r>
            <a:r>
              <a:rPr lang="en-US" dirty="0"/>
              <a:t> – stable but easy to extend for new versions as necessary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Versioning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Optional parameters instead of changing existing ones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a new optional field </a:t>
            </a:r>
            <a:r>
              <a:rPr lang="en-US" sz="1600" dirty="0">
                <a:latin typeface="Consolas" panose="020B0609020204030204" pitchFamily="49" charset="0"/>
              </a:rPr>
              <a:t>currency</a:t>
            </a:r>
            <a:r>
              <a:rPr lang="en-US" sz="1600" dirty="0"/>
              <a:t> with a default value</a:t>
            </a:r>
          </a:p>
          <a:p>
            <a:r>
              <a:rPr lang="en-US" b="1" dirty="0"/>
              <a:t>Performance</a:t>
            </a:r>
            <a:r>
              <a:rPr lang="en-US" dirty="0"/>
              <a:t> – speed and resource consumption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Pagination / batching, caching headers, payload size</a:t>
            </a:r>
          </a:p>
          <a:p>
            <a:r>
              <a:rPr lang="en-US" b="1" dirty="0"/>
              <a:t>Robustness and security</a:t>
            </a:r>
            <a:r>
              <a:rPr lang="en-US" dirty="0"/>
              <a:t> – design choices that show up in your API contract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Security scheme – declare upfront: e.g. API keys, OAuth 2.0, or JWT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Rate limiting – signal via 429 Too Many Requests + Retry-After header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Idempotency – PUT/DELETE safe to retry; idempotency keys for POST</a:t>
            </a:r>
          </a:p>
        </p:txBody>
      </p:sp>
    </p:spTree>
    <p:extLst>
      <p:ext uri="{BB962C8B-B14F-4D97-AF65-F5344CB8AC3E}">
        <p14:creationId xmlns:p14="http://schemas.microsoft.com/office/powerpoint/2010/main" val="3333070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/>
              <a:t>Process of </a:t>
            </a:r>
            <a:r>
              <a:rPr lang="en-US" dirty="0"/>
              <a:t>API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Prerequisites: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Requirements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(partially) identified components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API ideas can influence decomposition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Iterative: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Partially decompose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Start introducing APIs (spec, prototype, evaluate)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Realize it's bad (API / decomposition)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Re-decompose / re-design the API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… repeat until stable</a:t>
            </a:r>
          </a:p>
          <a:p>
            <a:r>
              <a:rPr lang="en-US" dirty="0"/>
              <a:t>Requirement drift – requirements change after APIs are published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Unavoidable API / decomposition redesign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Minimize the cost: versioning + optional fields absorb most changes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Breaking changes need a new major version – never silently change a contract</a:t>
            </a:r>
          </a:p>
        </p:txBody>
      </p:sp>
    </p:spTree>
    <p:extLst>
      <p:ext uri="{BB962C8B-B14F-4D97-AF65-F5344CB8AC3E}">
        <p14:creationId xmlns:p14="http://schemas.microsoft.com/office/powerpoint/2010/main" val="1755661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API Design Guidelines</a:t>
            </a:r>
          </a:p>
        </p:txBody>
      </p:sp>
      <p:sp>
        <p:nvSpPr>
          <p:cNvPr id="20" name="Guidelines Left"/>
          <p:cNvSpPr txBox="1">
            <a:spLocks noGrp="1"/>
          </p:cNvSpPr>
          <p:nvPr/>
        </p:nvSpPr>
        <p:spPr>
          <a:xfrm>
            <a:off x="1193800" y="1854200"/>
            <a:ext cx="4876800" cy="44196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342900" indent="-34290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b="1" dirty="0"/>
              <a:t>Cohesion</a:t>
            </a:r>
            <a:r>
              <a:rPr lang="en-US" sz="1800" dirty="0"/>
              <a:t> – do one thing well</a:t>
            </a:r>
          </a:p>
          <a:p>
            <a:pPr marL="342900" indent="-34290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b="1" dirty="0"/>
              <a:t>Abstraction</a:t>
            </a:r>
            <a:r>
              <a:rPr lang="en-US" sz="1800" dirty="0"/>
              <a:t> – hide the implementation</a:t>
            </a:r>
          </a:p>
          <a:p>
            <a:pPr marL="342900" indent="-34290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b="1" dirty="0"/>
              <a:t>Information hiding</a:t>
            </a:r>
            <a:r>
              <a:rPr lang="en-US" sz="1800" dirty="0"/>
              <a:t> – hide data and operations</a:t>
            </a:r>
          </a:p>
          <a:p>
            <a:pPr marL="342900" indent="-34290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b="1" dirty="0"/>
              <a:t>Good naming</a:t>
            </a:r>
            <a:r>
              <a:rPr lang="en-US" sz="1800" dirty="0"/>
              <a:t> – self-explanatory, consistent, metaphoric</a:t>
            </a:r>
          </a:p>
          <a:p>
            <a:pPr marL="342900" indent="-34290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b="1" dirty="0"/>
              <a:t>Performance</a:t>
            </a:r>
            <a:r>
              <a:rPr lang="en-US" sz="1800" dirty="0"/>
              <a:t> – avoid unnecessary computation &amp; memory allocation</a:t>
            </a:r>
          </a:p>
        </p:txBody>
      </p:sp>
      <p:sp>
        <p:nvSpPr>
          <p:cNvPr id="21" name="Guidelines Right"/>
          <p:cNvSpPr txBox="1">
            <a:spLocks noGrp="1"/>
          </p:cNvSpPr>
          <p:nvPr/>
        </p:nvSpPr>
        <p:spPr>
          <a:xfrm>
            <a:off x="6273800" y="1854200"/>
            <a:ext cx="4876800" cy="44196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342900" indent="-34290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b="1" dirty="0"/>
              <a:t>Minimal interface signature surface area</a:t>
            </a:r>
            <a:r>
              <a:rPr lang="en-US" sz="1800" dirty="0"/>
              <a:t> – fewer types, functions, parameters; "if in doubt, leave it out"</a:t>
            </a:r>
          </a:p>
          <a:p>
            <a:pPr marL="342900" indent="-34290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b="1" dirty="0"/>
              <a:t>Good ergonomics</a:t>
            </a:r>
            <a:r>
              <a:rPr lang="en-US" sz="1800" dirty="0"/>
              <a:t> – consistent naming, parameter typing and order, error handling; follow platform conventions; establish a guide</a:t>
            </a:r>
          </a:p>
          <a:p>
            <a:pPr marL="342900" indent="-34290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b="1" dirty="0"/>
              <a:t>Client's perspective</a:t>
            </a:r>
            <a:r>
              <a:rPr lang="en-US" sz="1800" dirty="0"/>
              <a:t> – sufficient functionality, testability</a:t>
            </a:r>
          </a:p>
          <a:p>
            <a:pPr marL="342900" indent="-34290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b="1" dirty="0"/>
              <a:t>Support Usage (use case) policy (degree of coupling)</a:t>
            </a:r>
            <a:r>
              <a:rPr lang="en-US" sz="1800" dirty="0"/>
              <a:t> – policy-free (general) vs policy-rich (special purpose)</a:t>
            </a:r>
          </a:p>
          <a:p>
            <a:pPr marL="342900" indent="-34290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b="1" dirty="0"/>
              <a:t>Document</a:t>
            </a:r>
            <a:r>
              <a:rPr lang="en-US" sz="1800" dirty="0"/>
              <a:t> – involve users, cover edge cases, unit tests; avoid developer bias</a:t>
            </a:r>
          </a:p>
        </p:txBody>
      </p:sp>
    </p:spTree>
    <p:extLst>
      <p:ext uri="{BB962C8B-B14F-4D97-AF65-F5344CB8AC3E}">
        <p14:creationId xmlns:p14="http://schemas.microsoft.com/office/powerpoint/2010/main" val="2794202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479954" cy="1450757"/>
          </a:xfrm>
        </p:spPr>
        <p:txBody>
          <a:bodyPr>
            <a:normAutofit/>
          </a:bodyPr>
          <a:lstStyle/>
          <a:p>
            <a:r>
              <a:rPr lang="en-US" dirty="0"/>
              <a:t>Evaluating APIs — The HCI Parallel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Traditional interface testing: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Can a user complete a task efficiently, effectively, and without confusion?</a:t>
            </a:r>
          </a:p>
          <a:p>
            <a:r>
              <a:rPr lang="en-US" dirty="0"/>
              <a:t>API evaluation: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Can a dev achieve a goal using this API without frustration, errors, or workarounds?</a:t>
            </a:r>
          </a:p>
          <a:p>
            <a:r>
              <a:rPr lang="en-US" dirty="0"/>
              <a:t>Experts using heuristics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“Users” do cognitive walkthroughs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“User” testing – programmers are given tasks to complete using the API — like a usability test, but the users are </a:t>
            </a:r>
            <a:r>
              <a:rPr lang="en-US" dirty="0" err="1"/>
              <a:t>devs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86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API Heuristic Evaluation</a:t>
            </a:r>
          </a:p>
        </p:txBody>
      </p:sp>
      <p:sp>
        <p:nvSpPr>
          <p:cNvPr id="20" name="Heuristics Left"/>
          <p:cNvSpPr txBox="1">
            <a:spLocks noGrp="1"/>
          </p:cNvSpPr>
          <p:nvPr/>
        </p:nvSpPr>
        <p:spPr>
          <a:xfrm>
            <a:off x="1193800" y="1854200"/>
            <a:ext cx="4876800" cy="44196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Visibility of status</a:t>
            </a:r>
            <a:r>
              <a:rPr lang="en-US" sz="1800" dirty="0"/>
              <a:t> – check system state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Match to real world</a:t>
            </a:r>
            <a:r>
              <a:rPr lang="en-US" sz="1800" dirty="0"/>
              <a:t> – meaningful naming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User control and freedom</a:t>
            </a:r>
            <a:r>
              <a:rPr lang="en-US" sz="1800" dirty="0"/>
              <a:t> – abort or reset operations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Consistency</a:t>
            </a:r>
            <a:r>
              <a:rPr lang="en-US" sz="1800" dirty="0"/>
              <a:t> – e.g. parameter order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Error prevention</a:t>
            </a:r>
            <a:r>
              <a:rPr lang="en-US" sz="1800" dirty="0"/>
              <a:t> – e.g. default parameters do the right thing</a:t>
            </a:r>
          </a:p>
        </p:txBody>
      </p:sp>
      <p:sp>
        <p:nvSpPr>
          <p:cNvPr id="21" name="Heuristics Right"/>
          <p:cNvSpPr txBox="1">
            <a:spLocks noGrp="1"/>
          </p:cNvSpPr>
          <p:nvPr/>
        </p:nvSpPr>
        <p:spPr>
          <a:xfrm>
            <a:off x="6273800" y="1854200"/>
            <a:ext cx="4876800" cy="44196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Recognition over recall</a:t>
            </a:r>
            <a:r>
              <a:rPr lang="en-US" sz="1800" dirty="0"/>
              <a:t> – naming again – familiar names reduce memory load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Flexibility and efficiency</a:t>
            </a:r>
            <a:r>
              <a:rPr lang="en-US" sz="1800" dirty="0"/>
              <a:t> – programmability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Aesthetic and minimalist design</a:t>
            </a:r>
            <a:r>
              <a:rPr lang="en-US" sz="1800" dirty="0"/>
              <a:t> – good naming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Error recognition and recovery</a:t>
            </a:r>
            <a:r>
              <a:rPr lang="en-US" sz="1800" dirty="0"/>
              <a:t> – helpful error returns/exceptions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Help and documentation</a:t>
            </a:r>
            <a:r>
              <a:rPr lang="en-US" sz="1800" dirty="0"/>
              <a:t> – available and accurate</a:t>
            </a:r>
          </a:p>
        </p:txBody>
      </p:sp>
    </p:spTree>
    <p:extLst>
      <p:ext uri="{BB962C8B-B14F-4D97-AF65-F5344CB8AC3E}">
        <p14:creationId xmlns:p14="http://schemas.microsoft.com/office/powerpoint/2010/main" val="3460114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API Contracts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"Classes of a system communicate with one another on the basis of precisely defined benefits and obligations"  [Bertrand Meyer, CACM, Vol 36, No 9, 1993]</a:t>
            </a:r>
          </a:p>
          <a:p>
            <a:r>
              <a:rPr lang="en-US" dirty="0"/>
              <a:t>Expectation – contracts are correct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If conditions from </a:t>
            </a:r>
            <a:r>
              <a:rPr lang="en-US" b="1" dirty="0"/>
              <a:t>both</a:t>
            </a:r>
            <a:r>
              <a:rPr lang="en-US" dirty="0"/>
              <a:t> sides are met, the result will be as defined.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Client</a:t>
            </a:r>
            <a:r>
              <a:rPr lang="en-US" dirty="0"/>
              <a:t> must satisfy pre-conditions; </a:t>
            </a:r>
            <a:r>
              <a:rPr lang="en-US" b="1" dirty="0"/>
              <a:t>Supplier</a:t>
            </a:r>
            <a:r>
              <a:rPr lang="en-US" dirty="0"/>
              <a:t> guarantees the result</a:t>
            </a:r>
          </a:p>
          <a:p>
            <a:r>
              <a:rPr lang="en-US" dirty="0"/>
              <a:t>Correctness / conditions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Pre-condition</a:t>
            </a:r>
            <a:r>
              <a:rPr lang="en-US" dirty="0"/>
              <a:t> – always True before an interface is invoked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Client's responsibility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</a:t>
            </a:r>
            <a:r>
              <a:rPr lang="en-US" sz="1600" dirty="0">
                <a:latin typeface="Consolas" panose="020B0609020204030204" pitchFamily="49" charset="0"/>
              </a:rPr>
              <a:t>def withdraw(account, amount)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requires: </a:t>
            </a:r>
            <a:r>
              <a:rPr lang="en-US" sz="1600" dirty="0">
                <a:latin typeface="Consolas" panose="020B0609020204030204" pitchFamily="49" charset="0"/>
              </a:rPr>
              <a:t>amount &gt; 0 and amount &lt;= balance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If </a:t>
            </a:r>
            <a:r>
              <a:rPr lang="en-US" sz="1600" dirty="0">
                <a:latin typeface="Consolas" panose="020B0609020204030204" pitchFamily="49" charset="0"/>
              </a:rPr>
              <a:t>amount &gt; balance</a:t>
            </a:r>
            <a:r>
              <a:rPr lang="en-US" sz="1600" dirty="0"/>
              <a:t>, fail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Not supplier's fault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Protects a supplier from responsibility</a:t>
            </a:r>
          </a:p>
        </p:txBody>
      </p:sp>
    </p:spTree>
    <p:extLst>
      <p:ext uri="{BB962C8B-B14F-4D97-AF65-F5344CB8AC3E}">
        <p14:creationId xmlns:p14="http://schemas.microsoft.com/office/powerpoint/2010/main" val="3639885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2EB2C-67AD-AA47-4C19-EFD036D5D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821AF-689F-23DC-D6B7-5AAB37D84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API Contracts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3A378-8D6E-EBA9-F4C7-D7CECAA9B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3"/>
            <a:ext cx="10058401" cy="441558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Correctness / conditions (continued)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Post-condition</a:t>
            </a:r>
            <a:r>
              <a:rPr lang="en-US" dirty="0"/>
              <a:t> – always True after interface completed the work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Supplier’s responsibility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</a:t>
            </a:r>
            <a:r>
              <a:rPr lang="en-US" sz="1600" dirty="0" err="1">
                <a:latin typeface="Consolas" panose="020B0609020204030204" pitchFamily="49" charset="0"/>
              </a:rPr>
              <a:t>balance_after</a:t>
            </a:r>
            <a:r>
              <a:rPr lang="en-US" sz="1600" dirty="0">
                <a:latin typeface="Consolas" panose="020B0609020204030204" pitchFamily="49" charset="0"/>
              </a:rPr>
              <a:t> = </a:t>
            </a:r>
            <a:r>
              <a:rPr lang="en-US" sz="1600" dirty="0" err="1">
                <a:latin typeface="Consolas" panose="020B0609020204030204" pitchFamily="49" charset="0"/>
              </a:rPr>
              <a:t>balance_before</a:t>
            </a:r>
            <a:r>
              <a:rPr lang="en-US" sz="1600" dirty="0">
                <a:latin typeface="Consolas" panose="020B0609020204030204" pitchFamily="49" charset="0"/>
              </a:rPr>
              <a:t> – amount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If not true, the supplier broke the contract (e.g. race condition)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Ensures trust &amp; predictability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Invariant</a:t>
            </a:r>
            <a:r>
              <a:rPr lang="en-US" dirty="0"/>
              <a:t> – always true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</a:t>
            </a:r>
            <a:r>
              <a:rPr lang="en-US" sz="1600" dirty="0" err="1">
                <a:latin typeface="Consolas" panose="020B0609020204030204" pitchFamily="49" charset="0"/>
              </a:rPr>
              <a:t>account.balance</a:t>
            </a:r>
            <a:r>
              <a:rPr lang="en-US" sz="1600" dirty="0">
                <a:latin typeface="Consolas" panose="020B0609020204030204" pitchFamily="49" charset="0"/>
              </a:rPr>
              <a:t> &gt;= 0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If violated, something is completely wrong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Preserves system integrity</a:t>
            </a:r>
          </a:p>
          <a:p>
            <a:r>
              <a:rPr lang="en-US" dirty="0"/>
              <a:t>Violations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Precondition – not our problem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Postcondition – our problem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Invariant – total disaster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6E1729-82E6-FB51-2890-402336803459}"/>
              </a:ext>
            </a:extLst>
          </p:cNvPr>
          <p:cNvSpPr txBox="1"/>
          <p:nvPr/>
        </p:nvSpPr>
        <p:spPr>
          <a:xfrm>
            <a:off x="5876027" y="6550224"/>
            <a:ext cx="4640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“The API Performance Contract”, </a:t>
            </a:r>
            <a:r>
              <a:rPr lang="en-US" sz="1400" dirty="0" err="1"/>
              <a:t>Sproull</a:t>
            </a:r>
            <a:r>
              <a:rPr lang="en-US" sz="1400" dirty="0"/>
              <a:t>, Waldo, CACM, 3/14</a:t>
            </a:r>
          </a:p>
        </p:txBody>
      </p:sp>
    </p:spTree>
    <p:extLst>
      <p:ext uri="{BB962C8B-B14F-4D97-AF65-F5344CB8AC3E}">
        <p14:creationId xmlns:p14="http://schemas.microsoft.com/office/powerpoint/2010/main" val="3837463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08C9D-36F9-02A9-6DE7-9A48979E7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B136C-88BA-3A45-14EA-D16E6BBA4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API Contracts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267AC-F109-9C89-7F45-A3184D874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058401" cy="4374252"/>
          </a:xfrm>
        </p:spPr>
        <p:txBody>
          <a:bodyPr>
            <a:normAutofit/>
          </a:bodyPr>
          <a:lstStyle/>
          <a:p>
            <a:r>
              <a:rPr lang="en-US" b="1" dirty="0"/>
              <a:t>Performance</a:t>
            </a:r>
            <a:r>
              <a:rPr lang="en-US" dirty="0"/>
              <a:t> – contract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Fast – approaches constant time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Usually fast – e.g. &lt;200ms for 95% of requests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Variable but predictable – depends on the size / complexity, but stable dependency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Variable &amp; unpredictable – external dependency, no guarantees</a:t>
            </a:r>
          </a:p>
          <a:p>
            <a:r>
              <a:rPr lang="en-US" dirty="0"/>
              <a:t>Why do contracts matter?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Isolation of responsibilities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Each component’s responsibility &amp; correctness are independent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Predictable integrations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Distribute responsibilities across components → each can be designed and implemented independently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Verification &amp; testing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Know what to test for each component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E368E1-234E-6667-B69C-9F01A7D8FA0C}"/>
              </a:ext>
            </a:extLst>
          </p:cNvPr>
          <p:cNvSpPr txBox="1"/>
          <p:nvPr/>
        </p:nvSpPr>
        <p:spPr>
          <a:xfrm>
            <a:off x="5876027" y="6550224"/>
            <a:ext cx="4640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“The API Performance Contract”, </a:t>
            </a:r>
            <a:r>
              <a:rPr lang="en-US" sz="1400" dirty="0" err="1"/>
              <a:t>Sproull</a:t>
            </a:r>
            <a:r>
              <a:rPr lang="en-US" sz="1400" dirty="0"/>
              <a:t>, Waldo, CACM, 3/14</a:t>
            </a:r>
          </a:p>
        </p:txBody>
      </p:sp>
    </p:spTree>
    <p:extLst>
      <p:ext uri="{BB962C8B-B14F-4D97-AF65-F5344CB8AC3E}">
        <p14:creationId xmlns:p14="http://schemas.microsoft.com/office/powerpoint/2010/main" val="1816860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r>
              <a:rPr lang="en-US" dirty="0"/>
              <a:t>Documenting Interfaces: Interface Specification Template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3"/>
            <a:ext cx="10058401" cy="4611893"/>
          </a:xfrm>
        </p:spPr>
        <p:txBody>
          <a:bodyPr>
            <a:normAutofit/>
          </a:bodyPr>
          <a:lstStyle/>
          <a:p>
            <a:pPr marL="227013" indent="-22701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Interface identity</a:t>
            </a:r>
          </a:p>
          <a:p>
            <a:pPr marL="515938" lvl="1" indent="-223838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Name – unique</a:t>
            </a:r>
          </a:p>
          <a:p>
            <a:pPr marL="515938" lvl="1" indent="-223838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Version – traceable breaking changes</a:t>
            </a:r>
          </a:p>
          <a:p>
            <a:pPr marL="227013" indent="-22701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Responsibilities</a:t>
            </a:r>
          </a:p>
          <a:p>
            <a:pPr marL="515938" lvl="1" indent="-223838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Services / functions / endpoints provided (*IDL option)</a:t>
            </a:r>
          </a:p>
          <a:p>
            <a:pPr marL="800100" lvl="1" indent="-26511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Signature syntax (arguments, types, etc.) </a:t>
            </a:r>
          </a:p>
          <a:p>
            <a:pPr marL="800100" lvl="1" indent="-26511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Semantics – usage scenarios</a:t>
            </a:r>
          </a:p>
          <a:p>
            <a:pPr marL="1141413" lvl="2" indent="-2841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Pre/post conditions, return values</a:t>
            </a:r>
          </a:p>
          <a:p>
            <a:pPr marL="1141413" lvl="2" indent="-2841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Cross function coordination / dependencies</a:t>
            </a:r>
          </a:p>
          <a:p>
            <a:pPr marL="1141413" lvl="2" indent="-2841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Usage restrictions (initialization, timing of use, ownership, etc.)</a:t>
            </a:r>
          </a:p>
          <a:p>
            <a:pPr marL="227013" indent="-22701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Data type </a:t>
            </a:r>
            <a:r>
              <a:rPr lang="en-US" dirty="0"/>
              <a:t>definitions – application specific</a:t>
            </a:r>
          </a:p>
          <a:p>
            <a:pPr marL="227013" indent="-22701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Exception</a:t>
            </a:r>
            <a:r>
              <a:rPr lang="en-US" dirty="0"/>
              <a:t> definitions and handling</a:t>
            </a:r>
          </a:p>
          <a:p>
            <a:pPr>
              <a:spcBef>
                <a:spcPts val="0"/>
              </a:spcBef>
              <a:spcAft>
                <a:spcPts val="300"/>
              </a:spcAft>
              <a:defRPr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97279" y="5486401"/>
            <a:ext cx="10058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*IDL – Interface Description Language – self descriptive, language independent, human and machine readable</a:t>
            </a:r>
          </a:p>
        </p:txBody>
      </p:sp>
    </p:spTree>
    <p:extLst>
      <p:ext uri="{BB962C8B-B14F-4D97-AF65-F5344CB8AC3E}">
        <p14:creationId xmlns:p14="http://schemas.microsoft.com/office/powerpoint/2010/main" val="40776700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Documenting Interfaces: Interface</a:t>
            </a:r>
            <a:br>
              <a:rPr lang="en-US" dirty="0"/>
            </a:br>
            <a:r>
              <a:rPr lang="en-US" dirty="0"/>
              <a:t> Specification Template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10058401" cy="4655550"/>
          </a:xfrm>
        </p:spPr>
        <p:txBody>
          <a:bodyPr>
            <a:normAutofit fontScale="62500" lnSpcReduction="20000"/>
          </a:bodyPr>
          <a:lstStyle/>
          <a:p>
            <a:pPr marL="227013" indent="-227013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3200" b="1" dirty="0"/>
              <a:t>Variability</a:t>
            </a:r>
            <a:r>
              <a:rPr lang="en-US" sz="3200" dirty="0"/>
              <a:t> – what can alter the interface behavior</a:t>
            </a:r>
          </a:p>
          <a:p>
            <a:pPr marL="573088" lvl="1" indent="-288925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Configuration</a:t>
            </a:r>
          </a:p>
          <a:p>
            <a:pPr marL="573088" lvl="1" indent="-288925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Parameters (e.g. </a:t>
            </a:r>
            <a:r>
              <a:rPr lang="en-US" sz="2900" dirty="0">
                <a:latin typeface="Consolas" panose="020B0609020204030204" pitchFamily="49" charset="0"/>
              </a:rPr>
              <a:t>async=true</a:t>
            </a:r>
            <a:r>
              <a:rPr lang="en-US" sz="2900" dirty="0"/>
              <a:t>, </a:t>
            </a:r>
            <a:r>
              <a:rPr lang="en-US" sz="2900" dirty="0">
                <a:latin typeface="Consolas" panose="020B0609020204030204" pitchFamily="49" charset="0"/>
              </a:rPr>
              <a:t>timeout=59</a:t>
            </a:r>
            <a:r>
              <a:rPr lang="en-US" sz="2900" dirty="0"/>
              <a:t>, </a:t>
            </a:r>
            <a:r>
              <a:rPr lang="en-US" sz="2900" dirty="0">
                <a:latin typeface="Consolas" panose="020B0609020204030204" pitchFamily="49" charset="0"/>
              </a:rPr>
              <a:t>batchSize=200</a:t>
            </a:r>
            <a:r>
              <a:rPr lang="en-US" sz="2900" dirty="0"/>
              <a:t>)</a:t>
            </a:r>
          </a:p>
          <a:p>
            <a:pPr marL="227013" indent="-227013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3200" b="1" dirty="0"/>
              <a:t>Quality attributes</a:t>
            </a:r>
            <a:r>
              <a:rPr lang="en-US" sz="3200" dirty="0"/>
              <a:t> of the interface, e.g. </a:t>
            </a:r>
          </a:p>
          <a:p>
            <a:pPr marL="569913" lvl="1" indent="-277813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Performance guarantees</a:t>
            </a:r>
          </a:p>
          <a:p>
            <a:pPr marL="569913" lvl="1" indent="-277813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Reliability</a:t>
            </a:r>
          </a:p>
          <a:p>
            <a:pPr marL="569913" lvl="1" indent="-277813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Scalability</a:t>
            </a:r>
          </a:p>
          <a:p>
            <a:pPr marL="227013" indent="-227013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3200" b="1" dirty="0"/>
              <a:t>Resource requirements</a:t>
            </a:r>
          </a:p>
          <a:p>
            <a:pPr marL="569913" lvl="1" indent="-277813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Resources required (hardware)</a:t>
            </a:r>
          </a:p>
          <a:p>
            <a:pPr marL="569913" lvl="1" indent="-277813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Dependencies (e.g. DB)</a:t>
            </a:r>
          </a:p>
          <a:p>
            <a:pPr marL="569913" lvl="1" indent="-277813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Permissions / credentials</a:t>
            </a:r>
          </a:p>
          <a:p>
            <a:pPr marL="227013" indent="-227013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3200" b="1" dirty="0"/>
              <a:t>Rationale</a:t>
            </a:r>
            <a:r>
              <a:rPr lang="en-US" sz="3200" dirty="0"/>
              <a:t> – the structure of an Architecture Decision Record (ADR)</a:t>
            </a:r>
          </a:p>
          <a:p>
            <a:pPr marL="569913" lvl="1" indent="-277813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Alternatives</a:t>
            </a:r>
          </a:p>
          <a:p>
            <a:pPr marL="569913" lvl="1" indent="-277813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Criteria</a:t>
            </a:r>
          </a:p>
          <a:p>
            <a:pPr marL="569913" lvl="1" indent="-277813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Choice reasoning</a:t>
            </a:r>
          </a:p>
          <a:p>
            <a:pPr marL="569913" lvl="1" indent="-277813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900" dirty="0"/>
              <a:t>Trade-offs</a:t>
            </a:r>
          </a:p>
        </p:txBody>
      </p:sp>
    </p:spTree>
    <p:extLst>
      <p:ext uri="{BB962C8B-B14F-4D97-AF65-F5344CB8AC3E}">
        <p14:creationId xmlns:p14="http://schemas.microsoft.com/office/powerpoint/2010/main" val="1522722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an API?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Exposes the </a:t>
            </a:r>
            <a:r>
              <a:rPr lang="en-US" b="1" dirty="0"/>
              <a:t>public facing functionality</a:t>
            </a:r>
            <a:r>
              <a:rPr lang="en-US" dirty="0"/>
              <a:t> of a software component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Operations, inputs, and outputs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Waiters &amp; kitchen</a:t>
            </a:r>
          </a:p>
          <a:p>
            <a:r>
              <a:rPr lang="en-US" dirty="0"/>
              <a:t>Exposes functionality </a:t>
            </a:r>
            <a:r>
              <a:rPr lang="en-US" b="1" dirty="0"/>
              <a:t>independent of implementation</a:t>
            </a:r>
          </a:p>
          <a:p>
            <a:r>
              <a:rPr lang="en-US" b="1" dirty="0"/>
              <a:t>Internal -</a:t>
            </a:r>
            <a:r>
              <a:rPr lang="en-US" dirty="0"/>
              <a:t> used inside of the system / organization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Limited consumers &amp; full control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fast evolution</a:t>
            </a:r>
          </a:p>
          <a:p>
            <a:r>
              <a:rPr lang="en-US" b="1" dirty="0"/>
              <a:t>External</a:t>
            </a:r>
            <a:r>
              <a:rPr lang="en-US" dirty="0"/>
              <a:t> – used by clients / partners / world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Cannot control external entities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slow evolution</a:t>
            </a:r>
          </a:p>
          <a:p>
            <a:r>
              <a:rPr lang="en-US" b="1" dirty="0"/>
              <a:t>Proxy for remote call</a:t>
            </a:r>
            <a:r>
              <a:rPr lang="en-US" dirty="0"/>
              <a:t> invocation protocols (e.g., Java RMI, SOAP or REST)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XML, JSON message encoding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0773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Specification Example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1033131"/>
              </p:ext>
            </p:extLst>
          </p:nvPr>
        </p:nvGraphicFramePr>
        <p:xfrm>
          <a:off x="1096963" y="1846263"/>
          <a:ext cx="10058400" cy="41308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9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Interface Identity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n-lt"/>
                        </a:rPr>
                        <a:t>userCreate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9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Responsibility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n-lt"/>
                        </a:rPr>
                        <a:t>userCreate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(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firstName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lastName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, type, email, password) {...}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returns: id</a:t>
                      </a:r>
                    </a:p>
                  </a:txBody>
                  <a:tcPr marL="63500" marR="63500" marT="63500" marB="635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643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Data Type Definitions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String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firstName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;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String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lastName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;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String type; // default = “member”, other = “leader”, “admin”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String email;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String password;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n-lt"/>
                        </a:rPr>
                        <a:t>int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 id =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uniqid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(); // a unique identification number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031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Exception Definitions and Handling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n-lt"/>
                        </a:rPr>
                        <a:t>UserAlreadyExistsException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 - thrown when the system attempts to create a user that already has the specified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firstName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 &amp;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lastName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 or email. When thrown, the user is redirected to the Create User page.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n-lt"/>
                        </a:rPr>
                        <a:t>UserNotAuthorizedException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 - thrown when an unauthorized user tries to create a new user. When thrown, the user is redirected to the Create User page and an administrator is notified of this action.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1327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Specification Example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7424140"/>
              </p:ext>
            </p:extLst>
          </p:nvPr>
        </p:nvGraphicFramePr>
        <p:xfrm>
          <a:off x="1096963" y="1846265"/>
          <a:ext cx="10058400" cy="4375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22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Interface Identity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Shopping</a:t>
                      </a:r>
                      <a:r>
                        <a:rPr lang="en-US" sz="14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Cart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45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Responsibility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Add Item to cart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● URL</a:t>
                      </a:r>
                    </a:p>
                    <a:p>
                      <a:pPr marL="341313" marR="0" lvl="1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○ /account/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addItemToCart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● POST</a:t>
                      </a:r>
                    </a:p>
                    <a:p>
                      <a:pPr marL="341313" marR="0" lvl="1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○ Input</a:t>
                      </a:r>
                    </a:p>
                    <a:p>
                      <a:pPr marL="341313" marR="0" lvl="2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■ Item: JSON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ItemObject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457200" marR="0" lvl="1" indent="-287338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○ Output</a:t>
                      </a:r>
                    </a:p>
                    <a:p>
                      <a:pPr marL="341313" marR="0" lvl="2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■ The server adds the item to the user’s cart</a:t>
                      </a:r>
                    </a:p>
                    <a:p>
                      <a:pPr marL="341313" marR="0" lvl="2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■ A status message and code is returned back</a:t>
                      </a:r>
                    </a:p>
                  </a:txBody>
                  <a:tcPr marL="63500" marR="63500" marT="63500" marB="635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4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Data Type Definitions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In JSON format:</a:t>
                      </a:r>
                    </a:p>
                    <a:p>
                      <a:pPr marL="341313" marR="0" lvl="4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Name - Name of the object</a:t>
                      </a:r>
                    </a:p>
                    <a:p>
                      <a:pPr marL="341313" marR="0" lvl="1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Rating - Rating of the object</a:t>
                      </a:r>
                    </a:p>
                    <a:p>
                      <a:pPr marL="341313" marR="0" lvl="1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Description - Description of the</a:t>
                      </a:r>
                      <a:r>
                        <a:rPr lang="en-US" sz="140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object</a:t>
                      </a:r>
                    </a:p>
                    <a:p>
                      <a:pPr marL="515938" marR="0" lvl="4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sz="1400" dirty="0">
                          <a:latin typeface="+mn-lt"/>
                        </a:rPr>
                        <a:t>Array of {Vendor, Price, Link} objects</a:t>
                      </a:r>
                    </a:p>
                  </a:txBody>
                  <a:tcPr marL="63500" marR="63500" marT="63500" marB="635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2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Exceptions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</a:rPr>
                        <a:t>Returns JSON with an error code and message describing the issue</a:t>
                      </a:r>
                    </a:p>
                  </a:txBody>
                  <a:tcPr marL="63500" marR="63500" marT="63500" marB="635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44997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3D731-58A4-C6B2-A2E9-BB324A951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187C36EE-F2D2-AD8A-4EB1-07E2A4BEB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Documenting APIs in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1596F-325D-7642-59A3-A20E5094B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On paper</a:t>
            </a:r>
            <a:r>
              <a:rPr lang="en-US" sz="2000" dirty="0"/>
              <a:t> – structured spec (see slides 18–21)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Interface identity, responsibilities, data types, exceptions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Rationale, variability, quality attributes, resources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200" b="1" dirty="0"/>
              <a:t>In practice</a:t>
            </a:r>
            <a:r>
              <a:rPr lang="en-US" sz="2000" dirty="0"/>
              <a:t> – OpenAPI / Swagger (formal standard, OpenAPI Initiative)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Machine-readable YAML/JSON: endpoints, types, and errors in one file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Generates documentation, client SDKs, and test stubs automatically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Live demo: </a:t>
            </a:r>
            <a:r>
              <a:rPr lang="en-US" dirty="0">
                <a:hlinkClick r:id="rId2"/>
              </a:rPr>
              <a:t>https://petstore3.swagger.io/</a:t>
            </a:r>
          </a:p>
        </p:txBody>
      </p:sp>
    </p:spTree>
    <p:extLst>
      <p:ext uri="{BB962C8B-B14F-4D97-AF65-F5344CB8AC3E}">
        <p14:creationId xmlns:p14="http://schemas.microsoft.com/office/powerpoint/2010/main" val="25743308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E2D66-0B7C-7100-9489-FAF5922E5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440 Hackathon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0A67E-B9EA-A536-FEF5-F085C056C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634938" cy="4023360"/>
          </a:xfrm>
        </p:spPr>
        <p:txBody>
          <a:bodyPr/>
          <a:lstStyle/>
          <a:p>
            <a:r>
              <a:rPr lang="en-US" dirty="0"/>
              <a:t>So, APIs are a ‘must’ for SW Engineering … let’s try them out</a:t>
            </a:r>
            <a:endParaRPr lang="en-US" dirty="0">
              <a:hlinkClick r:id="rId2"/>
            </a:endParaRPr>
          </a:p>
          <a:p>
            <a:r>
              <a:rPr lang="en-US" sz="1800" dirty="0">
                <a:hlinkClick r:id="rId2"/>
              </a:rPr>
              <a:t>GitHub - public-</a:t>
            </a:r>
            <a:r>
              <a:rPr lang="en-US" sz="1800" dirty="0" err="1">
                <a:hlinkClick r:id="rId2"/>
              </a:rPr>
              <a:t>api</a:t>
            </a:r>
            <a:r>
              <a:rPr lang="en-US" sz="1800" dirty="0">
                <a:hlinkClick r:id="rId2"/>
              </a:rPr>
              <a:t>-lists/public-</a:t>
            </a:r>
            <a:r>
              <a:rPr lang="en-US" sz="1800" dirty="0" err="1">
                <a:hlinkClick r:id="rId2"/>
              </a:rPr>
              <a:t>api</a:t>
            </a:r>
            <a:r>
              <a:rPr lang="en-US" sz="1800" dirty="0">
                <a:hlinkClick r:id="rId2"/>
              </a:rPr>
              <a:t>-lists: A collective list of free APIs for use in software and web development 🚀</a:t>
            </a:r>
            <a:endParaRPr lang="en-US" sz="1800" dirty="0"/>
          </a:p>
          <a:p>
            <a:r>
              <a:rPr lang="en-US" dirty="0"/>
              <a:t>Pick a public API (w/o auth)</a:t>
            </a:r>
          </a:p>
          <a:p>
            <a:r>
              <a:rPr lang="en-US" dirty="0"/>
              <a:t>How fast can you implement it?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15 minutes: Starts … now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Demo to the class</a:t>
            </a:r>
          </a:p>
        </p:txBody>
      </p:sp>
    </p:spTree>
    <p:extLst>
      <p:ext uri="{BB962C8B-B14F-4D97-AF65-F5344CB8AC3E}">
        <p14:creationId xmlns:p14="http://schemas.microsoft.com/office/powerpoint/2010/main" val="6877649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Commercial APIs: Assignment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006600"/>
                </a:solidFill>
                <a:hlinkClick r:id="rId3"/>
              </a:rPr>
              <a:t>https://mycourses.rit.edu/d2l/le/content/983442/viewContent/8304550/View</a:t>
            </a:r>
            <a:endParaRPr lang="en-US" dirty="0">
              <a:solidFill>
                <a:srgbClr val="006600"/>
              </a:solidFill>
            </a:endParaRPr>
          </a:p>
          <a:p>
            <a:r>
              <a:rPr lang="en-US" dirty="0">
                <a:solidFill>
                  <a:srgbClr val="006600"/>
                </a:solidFill>
              </a:rPr>
              <a:t>Pick one of the following APIs 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6600"/>
                </a:solidFill>
              </a:rPr>
              <a:t>Web App – </a:t>
            </a:r>
            <a:r>
              <a:rPr lang="en-US" dirty="0" err="1">
                <a:solidFill>
                  <a:srgbClr val="006600"/>
                </a:solidFill>
              </a:rPr>
              <a:t>Mailchimp</a:t>
            </a:r>
            <a:r>
              <a:rPr lang="en-US" dirty="0">
                <a:solidFill>
                  <a:srgbClr val="006600"/>
                </a:solidFill>
              </a:rPr>
              <a:t>: </a:t>
            </a:r>
            <a:r>
              <a:rPr lang="en-US" dirty="0">
                <a:solidFill>
                  <a:srgbClr val="006600"/>
                </a:solidFill>
                <a:hlinkClick r:id="rId4"/>
              </a:rPr>
              <a:t>http://developer.mailchimp.com/documentation/mailchimp/reference/overview/</a:t>
            </a:r>
            <a:endParaRPr lang="en-US" dirty="0">
              <a:solidFill>
                <a:srgbClr val="0066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6600"/>
                </a:solidFill>
              </a:rPr>
              <a:t>Drone control -  </a:t>
            </a:r>
            <a:r>
              <a:rPr lang="en-US" u="sng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DroneKit</a:t>
            </a: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-Python API Reference (dronekit-python.readthedocs.io)</a:t>
            </a: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Gitlab - </a:t>
            </a: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https://docs.gitlab.com/ee/api/api_resources.html</a:t>
            </a:r>
            <a:endParaRPr lang="en-US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hlinkClick r:id="rId7"/>
              </a:rPr>
              <a:t>Crypto++: Crypto++ Library 8.6 API Reference (cryptopp.com)</a:t>
            </a:r>
            <a:endParaRPr lang="en-US" u="sng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r>
              <a:rPr lang="en-US" dirty="0">
                <a:solidFill>
                  <a:srgbClr val="006600"/>
                </a:solidFill>
              </a:rPr>
              <a:t>Browse to form learnability first impressions</a:t>
            </a:r>
          </a:p>
          <a:p>
            <a:r>
              <a:rPr lang="en-US" dirty="0">
                <a:solidFill>
                  <a:srgbClr val="006600"/>
                </a:solidFill>
              </a:rPr>
              <a:t>Evaluate the details of a few specific APIs from a developer's perspective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6600"/>
                </a:solidFill>
              </a:rPr>
              <a:t>Understandable?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6600"/>
                </a:solidFill>
              </a:rPr>
              <a:t>Simple to use?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6600"/>
                </a:solidFill>
              </a:rPr>
              <a:t>Limitations or other concerns?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6600"/>
                </a:solidFill>
              </a:rPr>
              <a:t>Cohesion/coupling?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5607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F21E6-D60C-1752-53C9-F0CF96220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Appendix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E06C2-72FB-068E-F91B-4B19EB3B5A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Facts and references</a:t>
            </a:r>
          </a:p>
        </p:txBody>
      </p:sp>
    </p:spTree>
    <p:extLst>
      <p:ext uri="{BB962C8B-B14F-4D97-AF65-F5344CB8AC3E}">
        <p14:creationId xmlns:p14="http://schemas.microsoft.com/office/powerpoint/2010/main" val="3753860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0EB8C-920A-48C7-A2EB-996CE8497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in use today?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6CF4B-83D8-4126-BC4B-1A6A93C48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400050">
              <a:buFont typeface="Wingdings" panose="05000000000000000000" pitchFamily="2" charset="2"/>
              <a:buChar char="Ø"/>
            </a:pPr>
            <a:r>
              <a:rPr lang="en-US" dirty="0"/>
              <a:t>Google: 5+ trillion API calls/year (2025)*</a:t>
            </a:r>
          </a:p>
          <a:p>
            <a:pPr marL="514350" indent="-400050">
              <a:buFont typeface="Wingdings" panose="05000000000000000000" pitchFamily="2" charset="2"/>
              <a:buChar char="Ø"/>
            </a:pPr>
            <a:r>
              <a:rPr lang="en-US" dirty="0"/>
              <a:t>Facebook: billions API calls/second (2014)*</a:t>
            </a:r>
          </a:p>
          <a:p>
            <a:pPr marL="514350" indent="-400050">
              <a:buFont typeface="Wingdings" panose="05000000000000000000" pitchFamily="2" charset="2"/>
              <a:buChar char="Ø"/>
            </a:pPr>
            <a:r>
              <a:rPr lang="en-US" dirty="0"/>
              <a:t>Amazon: 151 million DB calls/second (2025, Prime Day)*</a:t>
            </a:r>
          </a:p>
          <a:p>
            <a:pPr marL="514350" indent="-400050">
              <a:buFont typeface="Wingdings" panose="05000000000000000000" pitchFamily="2" charset="2"/>
              <a:buChar char="Ø"/>
            </a:pPr>
            <a:r>
              <a:rPr lang="en-US" dirty="0"/>
              <a:t>Twitter: 3 billion API calls/day (2010)*</a:t>
            </a:r>
          </a:p>
          <a:p>
            <a:pPr marL="514350" indent="-400050">
              <a:buFont typeface="Wingdings" panose="05000000000000000000" pitchFamily="2" charset="2"/>
              <a:buChar char="Ø"/>
            </a:pPr>
            <a:r>
              <a:rPr lang="en-US" dirty="0"/>
              <a:t>Netflix: 20 billion API calls/month (January 2011)**</a:t>
            </a:r>
          </a:p>
          <a:p>
            <a:pPr marL="514350" indent="-400050">
              <a:buFont typeface="Wingdings" panose="05000000000000000000" pitchFamily="2" charset="2"/>
              <a:buChar char="Ø"/>
            </a:pPr>
            <a:r>
              <a:rPr lang="en-US" dirty="0"/>
              <a:t>eBay: 9 billion API calls/month (November 2009)***</a:t>
            </a:r>
          </a:p>
          <a:p>
            <a:pPr marL="514350" indent="-400050">
              <a:buFont typeface="Wingdings" panose="05000000000000000000" pitchFamily="2" charset="2"/>
              <a:buChar char="Ø"/>
            </a:pPr>
            <a:r>
              <a:rPr lang="en-US" dirty="0"/>
              <a:t>Bing: 3 billion API calls/month (March 2009)*</a:t>
            </a:r>
          </a:p>
          <a:p>
            <a:pPr marL="514350" indent="-400050">
              <a:buFont typeface="Wingdings" panose="05000000000000000000" pitchFamily="2" charset="2"/>
              <a:buChar char="Ø"/>
            </a:pPr>
            <a:r>
              <a:rPr lang="en-US" dirty="0"/>
              <a:t>NPR: 1.1 billion API-delivered stories/month (March 2010)*</a:t>
            </a:r>
          </a:p>
        </p:txBody>
      </p:sp>
    </p:spTree>
    <p:extLst>
      <p:ext uri="{BB962C8B-B14F-4D97-AF65-F5344CB8AC3E}">
        <p14:creationId xmlns:p14="http://schemas.microsoft.com/office/powerpoint/2010/main" val="2121626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92028-2042-0F58-ACB6-C9B41AC5A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A1911-BA45-3031-5648-AFE36082B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General API statistics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3D609-9036-F5D8-280A-F89B63357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156646" cy="4023360"/>
          </a:xfrm>
        </p:spPr>
        <p:txBody>
          <a:bodyPr>
            <a:normAutofit/>
          </a:bodyPr>
          <a:lstStyle/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/>
              <a:t>The fastest-growing type of data in 2021 was API data which grew by more than 20%. ( Cloudflare) 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/>
              <a:t>POST method is the most common method used in APIs, with more than 50%, followed by GET method, with almost 45%. (Cloudflare)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/>
              <a:t>The market capitalization of companies that have adopted APIs has grown by more than 12% compared to those that have not adopted APIs. (Forbes)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5BDC38-18A8-CEDA-DBDC-2B2EF2FDB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2958" y="1983640"/>
            <a:ext cx="5962722" cy="350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8604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01980-BB9C-FB21-A14B-F7A1E4ED5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Just the facts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D8716-874C-174B-5286-C1CCD3A24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69863" indent="-169863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D4A4D"/>
                </a:solidFill>
                <a:latin typeface="Halis"/>
              </a:rPr>
              <a:t>Over 90% Of Developers Use APIs</a:t>
            </a:r>
          </a:p>
          <a:p>
            <a:pPr marL="169863" indent="-169863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D4A4D"/>
                </a:solidFill>
                <a:latin typeface="Halis"/>
              </a:rPr>
              <a:t>Developers Spend 30% of Their Time Coding APIs</a:t>
            </a:r>
          </a:p>
          <a:p>
            <a:pPr marL="169863" indent="-169863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D4A4C"/>
                </a:solidFill>
                <a:latin typeface="Halis"/>
              </a:rPr>
              <a:t>This is almost </a:t>
            </a:r>
            <a:r>
              <a:rPr lang="en-US" sz="1600" b="1" dirty="0">
                <a:solidFill>
                  <a:srgbClr val="3D4A4C"/>
                </a:solidFill>
                <a:latin typeface="Halis"/>
              </a:rPr>
              <a:t>double</a:t>
            </a:r>
            <a:r>
              <a:rPr lang="en-US" sz="1600" dirty="0">
                <a:solidFill>
                  <a:srgbClr val="3D4A4C"/>
                </a:solidFill>
                <a:latin typeface="Halis"/>
              </a:rPr>
              <a:t> the second most time-consuming task, manually debugging code, which clocks in at 17%.</a:t>
            </a:r>
          </a:p>
          <a:p>
            <a:pPr marL="169863" indent="-169863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D4A4D"/>
                </a:solidFill>
                <a:latin typeface="Halis"/>
              </a:rPr>
              <a:t>Travel Data Is a Top Integration Need</a:t>
            </a:r>
          </a:p>
          <a:p>
            <a:pPr marL="169863" indent="-169863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D4A4D"/>
                </a:solidFill>
                <a:latin typeface="Halis"/>
              </a:rPr>
              <a:t>Open Banking to Have 130 Million Users by 2024</a:t>
            </a:r>
          </a:p>
          <a:p>
            <a:pPr marL="169863" indent="-169863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D4A4D"/>
                </a:solidFill>
                <a:latin typeface="Halis"/>
              </a:rPr>
              <a:t>Healthcare APIs Are Growing By 6.3% CAGR</a:t>
            </a:r>
          </a:p>
          <a:p>
            <a:pPr marL="169863" indent="-169863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D4A4D"/>
                </a:solidFill>
                <a:latin typeface="Halis"/>
              </a:rPr>
              <a:t>83% of All Internet Traffic Belongs to API-Based Services</a:t>
            </a:r>
          </a:p>
          <a:p>
            <a:pPr marL="169863" indent="-169863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D4A4D"/>
                </a:solidFill>
                <a:latin typeface="Halis"/>
              </a:rPr>
              <a:t>93.4% of API Developers Are Still Using REST</a:t>
            </a:r>
          </a:p>
          <a:p>
            <a:pPr>
              <a:lnSpc>
                <a:spcPct val="170000"/>
              </a:lnSpc>
            </a:pPr>
            <a:br>
              <a:rPr lang="en-US" sz="1600" dirty="0"/>
            </a:br>
            <a:endParaRPr lang="en-US" sz="1600" dirty="0">
              <a:solidFill>
                <a:srgbClr val="3D4A4D"/>
              </a:solidFill>
              <a:latin typeface="Halis"/>
            </a:endParaRPr>
          </a:p>
          <a:p>
            <a:pPr>
              <a:lnSpc>
                <a:spcPct val="170000"/>
              </a:lnSpc>
            </a:pPr>
            <a:br>
              <a:rPr lang="en-US" sz="1600" dirty="0"/>
            </a:br>
            <a:r>
              <a:rPr lang="en-US" sz="1600" dirty="0"/>
              <a:t>	</a:t>
            </a:r>
            <a:endParaRPr lang="en-US" sz="1600" dirty="0">
              <a:solidFill>
                <a:srgbClr val="3D4A4D"/>
              </a:solidFill>
              <a:latin typeface="Halis"/>
            </a:endParaRPr>
          </a:p>
          <a:p>
            <a:pPr>
              <a:lnSpc>
                <a:spcPct val="170000"/>
              </a:lnSpc>
            </a:pPr>
            <a:br>
              <a:rPr lang="en-US" sz="1600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766784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90A7D-6FA0-2389-CA93-D4647D2B4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8235D-3A42-0801-832F-0C041891D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facts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D84AA-1441-3556-7C7C-C95AFE57B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API statistics in industries </a:t>
            </a:r>
          </a:p>
          <a:p>
            <a:r>
              <a:rPr lang="en-US" sz="2600" b="1" dirty="0"/>
              <a:t>Finance 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/>
              <a:t>More than 1 billion API calls were made in May 2022 to open banking APIs. (Open Banking)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/>
              <a:t>The number of API calls made by the financial sector experienced a 125% growth in 2020. (Google Cloud)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/>
              <a:t>The number of APIs deployed in the banking sector is anticipated to increase by 100% from 2022 to 2027. (McKinsey)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/>
              <a:t>48% of FinTech companies indicate API security as a top concern in API utilization. (FinTech Future) </a:t>
            </a:r>
          </a:p>
          <a:p>
            <a:r>
              <a:rPr lang="en-US" sz="2600" b="1" dirty="0"/>
              <a:t>Retail</a:t>
            </a:r>
            <a:r>
              <a:rPr lang="en-US" dirty="0"/>
              <a:t> 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/>
              <a:t>The retail and travel industry had the most API calls made in 2020, with 34%. (Google Cloud)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/>
              <a:t>More than 50% of retailers have indicated that APIs accelerate innovation, and 36% indicated that APIs are a strategic asset that can create business value. (Google Cloud)</a:t>
            </a:r>
          </a:p>
        </p:txBody>
      </p:sp>
    </p:spTree>
    <p:extLst>
      <p:ext uri="{BB962C8B-B14F-4D97-AF65-F5344CB8AC3E}">
        <p14:creationId xmlns:p14="http://schemas.microsoft.com/office/powerpoint/2010/main" val="2908122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is API Design Important?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/>
              <a:t>Good </a:t>
            </a:r>
            <a:r>
              <a:rPr lang="en-US"/>
              <a:t>vs</a:t>
            </a:r>
            <a:r>
              <a:rPr lang="en-US" b="1"/>
              <a:t> Bad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Bad </a:t>
            </a:r>
            <a:r>
              <a:rPr lang="en-US" dirty="0"/>
              <a:t>– tempting. No time! Just create a new endpoint!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Good</a:t>
            </a:r>
            <a:r>
              <a:rPr lang="en-US" dirty="0"/>
              <a:t> – think in advance, design &amp; structure everything</a:t>
            </a:r>
            <a:endParaRPr lang="en-US" b="1" dirty="0"/>
          </a:p>
          <a:p>
            <a:r>
              <a:rPr lang="en-US" b="1"/>
              <a:t>Supports QAs</a:t>
            </a:r>
            <a:r>
              <a:rPr lang="en-US"/>
              <a:t> </a:t>
            </a:r>
            <a:r>
              <a:rPr lang="en-US" dirty="0"/>
              <a:t>e.g.,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Modifiability – isolate changes behind API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Interoperability – structured API makes communications simpler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Security – easier to design a reliable auth scheme &amp; permission boundaries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Performance – structuring decreases overhead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Availability – stable contracts enable fault isolation and retries</a:t>
            </a:r>
          </a:p>
          <a:p>
            <a:r>
              <a:rPr lang="en-US" dirty="0"/>
              <a:t>Good</a:t>
            </a:r>
            <a:r>
              <a:rPr lang="en-US" b="1" dirty="0"/>
              <a:t> internal APIs</a:t>
            </a:r>
            <a:r>
              <a:rPr lang="en-US" dirty="0"/>
              <a:t> improve development processes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Team independence </a:t>
            </a:r>
            <a:r>
              <a:rPr lang="en-US" dirty="0"/>
              <a:t> parallel development (low coupling)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Otherwise, one team changes something  other components are broken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Integrate by contract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697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“How to Design a Good API and Why it Matters”, Joshua Bloch, Google</a:t>
            </a:r>
          </a:p>
          <a:p>
            <a:r>
              <a:rPr lang="en-US" dirty="0"/>
              <a:t>“API Design Matters” </a:t>
            </a:r>
            <a:r>
              <a:rPr lang="en-US" dirty="0" err="1"/>
              <a:t>Michi</a:t>
            </a:r>
            <a:r>
              <a:rPr lang="en-US" dirty="0"/>
              <a:t> Henning, CACM May 2009</a:t>
            </a:r>
          </a:p>
          <a:p>
            <a:r>
              <a:rPr lang="en-US" dirty="0"/>
              <a:t>“Practical API Design: Confessions of a Java Framework Architect”, </a:t>
            </a:r>
            <a:r>
              <a:rPr lang="en-US" dirty="0" err="1"/>
              <a:t>Jaroslav</a:t>
            </a:r>
            <a:r>
              <a:rPr lang="en-US" dirty="0"/>
              <a:t> </a:t>
            </a:r>
            <a:r>
              <a:rPr lang="en-US" dirty="0" err="1"/>
              <a:t>Tulach</a:t>
            </a:r>
            <a:r>
              <a:rPr lang="en-US" dirty="0"/>
              <a:t>, Books 24x7</a:t>
            </a:r>
          </a:p>
          <a:p>
            <a:r>
              <a:rPr lang="en-US" dirty="0"/>
              <a:t>“Improving API Usability”, Myers </a:t>
            </a:r>
            <a:r>
              <a:rPr lang="en-US" dirty="0" err="1"/>
              <a:t>Stylos</a:t>
            </a:r>
            <a:r>
              <a:rPr lang="en-US" dirty="0"/>
              <a:t>, CACM May 2016</a:t>
            </a:r>
          </a:p>
        </p:txBody>
      </p:sp>
    </p:spTree>
    <p:extLst>
      <p:ext uri="{BB962C8B-B14F-4D97-AF65-F5344CB8AC3E}">
        <p14:creationId xmlns:p14="http://schemas.microsoft.com/office/powerpoint/2010/main" val="1415522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D4DE4-0E29-B582-66EE-E62583923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6DB64-FC3A-BB21-780F-98FB3F7E2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is API Design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9D878-1C2B-B152-5536-46E45E08A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Public APIs – front door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Good (structured, logical, clear errors) – keep customers, speed up integrations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Bad (confusing, fragile, patchy) – "I tried it, never again", error-prone</a:t>
            </a:r>
          </a:p>
          <a:p>
            <a:r>
              <a:rPr lang="en-US" b="1" dirty="0"/>
              <a:t>Public APIs are forever</a:t>
            </a:r>
            <a:r>
              <a:rPr lang="en-US" dirty="0"/>
              <a:t> - one chance to get it right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Contract – thousands / millions are using it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Cannot force them to migrate</a:t>
            </a:r>
          </a:p>
          <a:p>
            <a:r>
              <a:rPr lang="en-US" dirty="0"/>
              <a:t>The first version of an API is easy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Just create endpoints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Evolving – must support all prior API contracts in use; and maybe BE &amp; DB</a:t>
            </a:r>
          </a:p>
        </p:txBody>
      </p:sp>
    </p:spTree>
    <p:extLst>
      <p:ext uri="{BB962C8B-B14F-4D97-AF65-F5344CB8AC3E}">
        <p14:creationId xmlns:p14="http://schemas.microsoft.com/office/powerpoint/2010/main" val="1318930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Conway’s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200" dirty="0"/>
              <a:t>Programmer Melvin Conway in 1968 …</a:t>
            </a:r>
          </a:p>
          <a:p>
            <a:pPr indent="0">
              <a:buNone/>
            </a:pPr>
            <a:r>
              <a:rPr lang="en-US" sz="2200" dirty="0"/>
              <a:t>"Organizations which design systems ... are constrained to produce designs which are copies of the communication structures of these organizations"</a:t>
            </a:r>
            <a:endParaRPr lang="en-US" dirty="0"/>
          </a:p>
          <a:p>
            <a:r>
              <a:rPr lang="en-US" sz="2200" dirty="0"/>
              <a:t>e.g. Travel app – same app, two ways to structure the team:</a:t>
            </a:r>
          </a:p>
          <a:p>
            <a:r>
              <a:rPr lang="en-US" sz="2200" b="1" dirty="0"/>
              <a:t>Option A – organize teams by technology: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Flights team + Hotels team + Payments team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→ Three separate APIs (/flights, /hotels, /payments) – client must stitch them together</a:t>
            </a:r>
          </a:p>
          <a:p>
            <a:r>
              <a:rPr lang="en-US" sz="2200" b="1" dirty="0"/>
              <a:t>Option B – organize teams by customer journey: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Search team + Booking team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→ Two unified APIs (/search, /booking) – client gets a joined-up experience</a:t>
            </a:r>
          </a:p>
          <a:p>
            <a:r>
              <a:rPr lang="en-US" sz="2200" b="1" dirty="0"/>
              <a:t>Takeaway: your API boundaries will mirror your team boundaries</a:t>
            </a:r>
          </a:p>
        </p:txBody>
      </p:sp>
    </p:spTree>
    <p:extLst>
      <p:ext uri="{BB962C8B-B14F-4D97-AF65-F5344CB8AC3E}">
        <p14:creationId xmlns:p14="http://schemas.microsoft.com/office/powerpoint/2010/main" val="362533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Cost of Poor APIs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6542" y="1845733"/>
            <a:ext cx="10019138" cy="4503405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/>
              <a:t>Longer &amp; costly development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More time to understand &amp; design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After the initial stage (esp. for large systems)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/>
              <a:t>Harder to implement (as harder to understand)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900" dirty="0">
                <a:sym typeface="Wingdings" panose="05000000000000000000" pitchFamily="2" charset="2"/>
              </a:rPr>
              <a:t></a:t>
            </a:r>
            <a:r>
              <a:rPr lang="en-US" sz="1900" dirty="0"/>
              <a:t> increased codebase size &amp; increased complexity &amp; decreased efficiency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900" dirty="0">
                <a:sym typeface="Wingdings" panose="05000000000000000000" pitchFamily="2" charset="2"/>
              </a:rPr>
              <a:t></a:t>
            </a:r>
            <a:r>
              <a:rPr lang="en-US" sz="1900" dirty="0"/>
              <a:t> large attack surface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More error-prone (as more complex)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Need more testing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900" dirty="0">
                <a:sym typeface="Wingdings" panose="05000000000000000000" pitchFamily="2" charset="2"/>
              </a:rPr>
              <a:t></a:t>
            </a:r>
            <a:r>
              <a:rPr lang="en-US" sz="1900" dirty="0"/>
              <a:t> more time</a:t>
            </a:r>
          </a:p>
          <a:p>
            <a:r>
              <a:rPr lang="en-US" sz="2200" dirty="0"/>
              <a:t>Hierarchies of APIs: Application </a:t>
            </a:r>
            <a:r>
              <a:rPr lang="en-US" sz="2200" dirty="0">
                <a:sym typeface="Wingdings" panose="05000000000000000000" pitchFamily="2" charset="2"/>
              </a:rPr>
              <a:t></a:t>
            </a:r>
            <a:r>
              <a:rPr lang="en-US" sz="2200" dirty="0"/>
              <a:t> Framework </a:t>
            </a:r>
            <a:r>
              <a:rPr lang="en-US" sz="2200" dirty="0">
                <a:sym typeface="Wingdings" panose="05000000000000000000" pitchFamily="2" charset="2"/>
              </a:rPr>
              <a:t></a:t>
            </a:r>
            <a:r>
              <a:rPr lang="en-US" sz="2200" dirty="0"/>
              <a:t> Library </a:t>
            </a:r>
            <a:r>
              <a:rPr lang="en-US" sz="2200" dirty="0">
                <a:sym typeface="Wingdings" panose="05000000000000000000" pitchFamily="2" charset="2"/>
              </a:rPr>
              <a:t></a:t>
            </a:r>
            <a:r>
              <a:rPr lang="en-US" sz="2200" dirty="0"/>
              <a:t> Language </a:t>
            </a:r>
            <a:r>
              <a:rPr lang="en-US" sz="2200" dirty="0">
                <a:sym typeface="Wingdings" panose="05000000000000000000" pitchFamily="2" charset="2"/>
              </a:rPr>
              <a:t></a:t>
            </a:r>
            <a:r>
              <a:rPr lang="en-US" sz="2200" dirty="0"/>
              <a:t> System </a:t>
            </a:r>
            <a:r>
              <a:rPr lang="en-US" sz="2200" dirty="0">
                <a:sym typeface="Wingdings" panose="05000000000000000000" pitchFamily="2" charset="2"/>
              </a:rPr>
              <a:t></a:t>
            </a:r>
            <a:r>
              <a:rPr lang="en-US" sz="2200" dirty="0"/>
              <a:t> HW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Compound effect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e.g. bad DB driver API </a:t>
            </a:r>
            <a:r>
              <a:rPr lang="en-US" sz="1900" dirty="0">
                <a:sym typeface="Wingdings" panose="05000000000000000000" pitchFamily="2" charset="2"/>
              </a:rPr>
              <a:t></a:t>
            </a:r>
            <a:r>
              <a:rPr lang="en-US" sz="1900" dirty="0"/>
              <a:t> framework adds patches </a:t>
            </a:r>
            <a:r>
              <a:rPr lang="en-US" sz="1900" dirty="0">
                <a:sym typeface="Wingdings" panose="05000000000000000000" pitchFamily="2" charset="2"/>
              </a:rPr>
              <a:t></a:t>
            </a:r>
            <a:r>
              <a:rPr lang="en-US" sz="1900" dirty="0"/>
              <a:t> affects an application </a:t>
            </a:r>
            <a:r>
              <a:rPr lang="en-US" sz="1900" dirty="0">
                <a:sym typeface="Wingdings" panose="05000000000000000000" pitchFamily="2" charset="2"/>
              </a:rPr>
              <a:t></a:t>
            </a:r>
            <a:r>
              <a:rPr lang="en-US" sz="1900" dirty="0"/>
              <a:t> web API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>
                <a:sym typeface="Wingdings" panose="05000000000000000000" pitchFamily="2" charset="2"/>
              </a:rPr>
              <a:t></a:t>
            </a:r>
            <a:r>
              <a:rPr lang="en-US" sz="1700" dirty="0"/>
              <a:t> defect amplification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Wrappers – hide bad API, do not fix it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e.g. C wrapped in C++ wrapped in Python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>
                <a:sym typeface="Wingdings" panose="05000000000000000000" pitchFamily="2" charset="2"/>
              </a:rPr>
              <a:t></a:t>
            </a:r>
            <a:r>
              <a:rPr lang="en-US" sz="1700" dirty="0"/>
              <a:t> need to understand everything now</a:t>
            </a:r>
          </a:p>
        </p:txBody>
      </p:sp>
    </p:spTree>
    <p:extLst>
      <p:ext uri="{BB962C8B-B14F-4D97-AF65-F5344CB8AC3E}">
        <p14:creationId xmlns:p14="http://schemas.microsoft.com/office/powerpoint/2010/main" val="3623172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5"/>
            <a:ext cx="10950069" cy="1450757"/>
          </a:xfrm>
        </p:spPr>
        <p:txBody>
          <a:bodyPr>
            <a:normAutofit/>
          </a:bodyPr>
          <a:lstStyle/>
          <a:p>
            <a:r>
              <a:rPr lang="en-US" dirty="0"/>
              <a:t>Why is API Design Important to an Architect?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API is good? Internals can evolve freely</a:t>
            </a:r>
          </a:p>
          <a:p>
            <a:r>
              <a:rPr lang="en-US" dirty="0"/>
              <a:t>API is bad? Nothing will help </a:t>
            </a:r>
          </a:p>
          <a:p>
            <a:r>
              <a:rPr lang="en-US" dirty="0"/>
              <a:t>Architecture – defines how components interact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API – interaction points &amp; interaction rules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Architect’s responsibility &amp; product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Cannot just give a decomposition diagram to </a:t>
            </a:r>
            <a:r>
              <a:rPr lang="en-US" dirty="0" err="1"/>
              <a:t>devs</a:t>
            </a:r>
            <a:endParaRPr lang="en-US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ym typeface="Wingdings" panose="05000000000000000000" pitchFamily="2" charset="2"/>
              </a:rPr>
              <a:t> S</a:t>
            </a:r>
            <a:r>
              <a:rPr lang="en-US" sz="1600" dirty="0"/>
              <a:t>hould oversee and dictate API structure, logic, naming, payloads, </a:t>
            </a:r>
            <a:r>
              <a:rPr lang="en-US" sz="1600" dirty="0" err="1"/>
              <a:t>etc</a:t>
            </a:r>
            <a:endParaRPr lang="en-US" sz="1600" dirty="0"/>
          </a:p>
          <a:p>
            <a:r>
              <a:rPr lang="en-US" b="1" dirty="0"/>
              <a:t>Well designed modules</a:t>
            </a:r>
            <a:r>
              <a:rPr lang="en-US" dirty="0"/>
              <a:t> tend to </a:t>
            </a:r>
            <a:r>
              <a:rPr lang="en-US" b="1" dirty="0"/>
              <a:t>get reused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decrease business expenses overall</a:t>
            </a:r>
            <a:endParaRPr lang="en-US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Slack – originally an internal tool that became a commercial product through its API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05999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API Design Qualities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Usability (“</a:t>
            </a:r>
            <a:r>
              <a:rPr lang="en-US" dirty="0" err="1"/>
              <a:t>DevX</a:t>
            </a:r>
            <a:r>
              <a:rPr lang="en-US" dirty="0"/>
              <a:t>”)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Satisfies</a:t>
            </a:r>
            <a:r>
              <a:rPr lang="en-US" dirty="0"/>
              <a:t> requirements (of course)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Learnability</a:t>
            </a:r>
            <a:r>
              <a:rPr lang="en-US" dirty="0"/>
              <a:t> – easy to start using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Aligns with industry conventions (REST verbs, JSON)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Consistent patterns (nouns for resources, levels of depth)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Clear examples in documentation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Productivity</a:t>
            </a:r>
            <a:r>
              <a:rPr lang="en-US" dirty="0"/>
              <a:t> – easy to use, even without documentation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onsolas" panose="020B0609020204030204" pitchFamily="49" charset="0"/>
              </a:rPr>
              <a:t>invoice = </a:t>
            </a:r>
            <a:r>
              <a:rPr lang="en-US" dirty="0" err="1">
                <a:latin typeface="Consolas" panose="020B0609020204030204" pitchFamily="49" charset="0"/>
              </a:rPr>
              <a:t>client.invoices.create</a:t>
            </a:r>
            <a:r>
              <a:rPr lang="en-US" dirty="0">
                <a:latin typeface="Consolas" panose="020B0609020204030204" pitchFamily="49" charset="0"/>
              </a:rPr>
              <a:t>(customer="cust_123", amount=1000)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onsolas" panose="020B0609020204030204" pitchFamily="49" charset="0"/>
              </a:rPr>
              <a:t>invoice = </a:t>
            </a:r>
            <a:r>
              <a:rPr lang="en-US" dirty="0" err="1">
                <a:latin typeface="Consolas" panose="020B0609020204030204" pitchFamily="49" charset="0"/>
              </a:rPr>
              <a:t>client.exec_action</a:t>
            </a:r>
            <a:r>
              <a:rPr lang="en-US" dirty="0">
                <a:latin typeface="Consolas" panose="020B0609020204030204" pitchFamily="49" charset="0"/>
              </a:rPr>
              <a:t>("</a:t>
            </a:r>
            <a:r>
              <a:rPr lang="en-US" dirty="0" err="1">
                <a:latin typeface="Consolas" panose="020B0609020204030204" pitchFamily="49" charset="0"/>
              </a:rPr>
              <a:t>create_entity</a:t>
            </a:r>
            <a:r>
              <a:rPr lang="en-US" dirty="0">
                <a:latin typeface="Consolas" panose="020B0609020204030204" pitchFamily="49" charset="0"/>
              </a:rPr>
              <a:t>", table="invoice", </a:t>
            </a:r>
            <a:r>
              <a:rPr lang="en-US" dirty="0" err="1">
                <a:latin typeface="Consolas" panose="020B0609020204030204" pitchFamily="49" charset="0"/>
              </a:rPr>
              <a:t>args</a:t>
            </a:r>
            <a:r>
              <a:rPr lang="en-US" dirty="0">
                <a:latin typeface="Consolas" panose="020B0609020204030204" pitchFamily="49" charset="0"/>
              </a:rPr>
              <a:t>={...})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which one?</a:t>
            </a:r>
          </a:p>
        </p:txBody>
      </p:sp>
    </p:spTree>
    <p:extLst>
      <p:ext uri="{BB962C8B-B14F-4D97-AF65-F5344CB8AC3E}">
        <p14:creationId xmlns:p14="http://schemas.microsoft.com/office/powerpoint/2010/main" val="3686862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5BA2A-677D-8334-0A07-EBAB16E17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1EA15-65BF-2C09-0D15-F38140272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API Design 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3B3FA-8D9E-0411-B2AE-0E749204B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Usability (“</a:t>
            </a:r>
            <a:r>
              <a:rPr lang="en-US" dirty="0" err="1"/>
              <a:t>DevX</a:t>
            </a:r>
            <a:r>
              <a:rPr lang="en-US" dirty="0"/>
              <a:t>”)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Understandability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Hard to misuse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Easy to read and maintain code that uses it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 err="1">
                <a:latin typeface="Consolas" panose="020B0609020204030204" pitchFamily="49" charset="0"/>
              </a:rPr>
              <a:t>garageDoor.open</a:t>
            </a:r>
            <a:r>
              <a:rPr lang="en-US" dirty="0">
                <a:latin typeface="Consolas" panose="020B0609020204030204" pitchFamily="49" charset="0"/>
              </a:rPr>
              <a:t>();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 err="1">
                <a:latin typeface="Consolas" panose="020B0609020204030204" pitchFamily="49" charset="0"/>
              </a:rPr>
              <a:t>system.trigger</a:t>
            </a:r>
            <a:r>
              <a:rPr lang="en-US" dirty="0">
                <a:latin typeface="Consolas" panose="020B0609020204030204" pitchFamily="49" charset="0"/>
              </a:rPr>
              <a:t>(12, true);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Simple, consistent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onsolas" panose="020B0609020204030204" pitchFamily="49" charset="0"/>
              </a:rPr>
              <a:t>POST /users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onsolas" panose="020B0609020204030204" pitchFamily="49" charset="0"/>
              </a:rPr>
              <a:t>GET /users/123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onsolas" panose="020B0609020204030204" pitchFamily="49" charset="0"/>
              </a:rPr>
              <a:t>GET /</a:t>
            </a:r>
            <a:r>
              <a:rPr lang="en-US" dirty="0" err="1">
                <a:latin typeface="Consolas" panose="020B0609020204030204" pitchFamily="49" charset="0"/>
              </a:rPr>
              <a:t>users?createdAfter</a:t>
            </a:r>
            <a:r>
              <a:rPr lang="en-US" dirty="0">
                <a:latin typeface="Consolas" panose="020B0609020204030204" pitchFamily="49" charset="0"/>
              </a:rPr>
              <a:t>=2025-07-12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onsolas" panose="020B0609020204030204" pitchFamily="49" charset="0"/>
              </a:rPr>
              <a:t>DELETE /users/123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onsolas" panose="020B0609020204030204" pitchFamily="49" charset="0"/>
              </a:rPr>
              <a:t>POST /</a:t>
            </a:r>
            <a:r>
              <a:rPr lang="en-US" dirty="0" err="1">
                <a:latin typeface="Consolas" panose="020B0609020204030204" pitchFamily="49" charset="0"/>
              </a:rPr>
              <a:t>createUser</a:t>
            </a:r>
            <a:endParaRPr lang="en-US" dirty="0">
              <a:latin typeface="Consolas" panose="020B0609020204030204" pitchFamily="49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onsolas" panose="020B0609020204030204" pitchFamily="49" charset="0"/>
              </a:rPr>
              <a:t>GET /system/</a:t>
            </a:r>
            <a:r>
              <a:rPr lang="en-US" dirty="0" err="1">
                <a:latin typeface="Consolas" panose="020B0609020204030204" pitchFamily="49" charset="0"/>
              </a:rPr>
              <a:t>users?id</a:t>
            </a:r>
            <a:r>
              <a:rPr lang="en-US" dirty="0">
                <a:latin typeface="Consolas" panose="020B0609020204030204" pitchFamily="49" charset="0"/>
              </a:rPr>
              <a:t>=123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onsolas" panose="020B0609020204030204" pitchFamily="49" charset="0"/>
              </a:rPr>
              <a:t>POST /user/</a:t>
            </a:r>
            <a:r>
              <a:rPr lang="en-US" dirty="0" err="1">
                <a:latin typeface="Consolas" panose="020B0609020204030204" pitchFamily="49" charset="0"/>
              </a:rPr>
              <a:t>update?id</a:t>
            </a:r>
            <a:r>
              <a:rPr lang="en-US" dirty="0">
                <a:latin typeface="Consolas" panose="020B0609020204030204" pitchFamily="49" charset="0"/>
              </a:rPr>
              <a:t>=123&amp;username=666DarkPunisher666&amp;setting1=off</a:t>
            </a:r>
          </a:p>
        </p:txBody>
      </p:sp>
    </p:spTree>
    <p:extLst>
      <p:ext uri="{BB962C8B-B14F-4D97-AF65-F5344CB8AC3E}">
        <p14:creationId xmlns:p14="http://schemas.microsoft.com/office/powerpoint/2010/main" val="385405979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 [1782398205488]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cture 1 Requirements and Architecture Life Cycle.pptx" id="{64B6B06E-DE09-4C01-8852-A2161AE26D2A}" vid="{26D9DB68-5C85-412F-844F-3FF00FBBE5D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0336396-524E-4CDE-B51A-7893498892AE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e73ff276-cc39-4b4a-bc34-8e055fb2f09c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22274</TotalTime>
  <Words>2833</Words>
  <Application>Microsoft Office PowerPoint</Application>
  <PresentationFormat>Widescreen</PresentationFormat>
  <Paragraphs>353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Calibri Light</vt:lpstr>
      <vt:lpstr>Consolas</vt:lpstr>
      <vt:lpstr>Courier New</vt:lpstr>
      <vt:lpstr>Halis</vt:lpstr>
      <vt:lpstr>Times New Roman</vt:lpstr>
      <vt:lpstr>Wingdings</vt:lpstr>
      <vt:lpstr>Retrospect [1782398205488]</vt:lpstr>
      <vt:lpstr>Interface (API) Design</vt:lpstr>
      <vt:lpstr>What is an API?</vt:lpstr>
      <vt:lpstr>Why is API Design Important?</vt:lpstr>
      <vt:lpstr>Why is API Design Important?</vt:lpstr>
      <vt:lpstr>Conway’s Law</vt:lpstr>
      <vt:lpstr>The Cost of Poor APIs</vt:lpstr>
      <vt:lpstr>Why is API Design Important to an Architect?</vt:lpstr>
      <vt:lpstr>API Design Qualities</vt:lpstr>
      <vt:lpstr>API Design Qualities</vt:lpstr>
      <vt:lpstr>API Design Qualities</vt:lpstr>
      <vt:lpstr>The Process of API Design</vt:lpstr>
      <vt:lpstr>API Design Guidelines</vt:lpstr>
      <vt:lpstr>Evaluating APIs — The HCI Parallel</vt:lpstr>
      <vt:lpstr>API Heuristic Evaluation</vt:lpstr>
      <vt:lpstr>API Contracts</vt:lpstr>
      <vt:lpstr>API Contracts</vt:lpstr>
      <vt:lpstr>API Contracts</vt:lpstr>
      <vt:lpstr>Documenting Interfaces: Interface Specification Template</vt:lpstr>
      <vt:lpstr>Documenting Interfaces: Interface  Specification Template</vt:lpstr>
      <vt:lpstr>Specification Example</vt:lpstr>
      <vt:lpstr>Specification Example</vt:lpstr>
      <vt:lpstr>Documenting APIs in Practice</vt:lpstr>
      <vt:lpstr>440 Hackathon </vt:lpstr>
      <vt:lpstr>Commercial APIs: Assignment</vt:lpstr>
      <vt:lpstr>Appendix</vt:lpstr>
      <vt:lpstr>What is in use today?</vt:lpstr>
      <vt:lpstr>General API statistics </vt:lpstr>
      <vt:lpstr>Just the facts …</vt:lpstr>
      <vt:lpstr>More facts …</vt:lpstr>
      <vt:lpstr>References</vt:lpstr>
    </vt:vector>
  </TitlesOfParts>
  <Company>University of Alabama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Requirements and Architecture</dc:title>
  <dc:creator>hawker</dc:creator>
  <cp:lastModifiedBy>Christopher Wake</cp:lastModifiedBy>
  <cp:revision>372</cp:revision>
  <dcterms:created xsi:type="dcterms:W3CDTF">2008-08-31T22:21:19Z</dcterms:created>
  <dcterms:modified xsi:type="dcterms:W3CDTF">2026-06-26T13:54:08Z</dcterms:modified>
</cp:coreProperties>
</file>